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40A3F-5AA3-7A48-9898-87C26F3DD85D}" type="datetimeFigureOut">
              <a:rPr lang="en-US" smtClean="0"/>
              <a:pPr/>
              <a:t>11/2/17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5B32-F94A-E44A-96F0-55BA1FCAF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3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Sun, plants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5B32-F94A-E44A-96F0-55BA1FCAFE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Buzzard, Worm,  zebra, crow/ us,</a:t>
            </a:r>
            <a:r>
              <a:rPr lang="en-US" baseline="0" dirty="0" smtClean="0"/>
              <a:t> wolf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5B32-F94A-E44A-96F0-55BA1FCAFE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Eat, breed, move,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5B32-F94A-E44A-96F0-55BA1FCAFE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5B32-F94A-E44A-96F0-55BA1FCAFE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4955C56-D4A9-C243-B6D5-2CA1E091CC0C}" type="datetimeFigureOut">
              <a:rPr lang="en-US" smtClean="0"/>
              <a:pPr/>
              <a:t>11/2/17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F3676F-8424-DD4F-8370-511115B780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5C56-D4A9-C243-B6D5-2CA1E091CC0C}" type="datetimeFigureOut">
              <a:rPr lang="en-US" smtClean="0"/>
              <a:pPr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676F-8424-DD4F-8370-511115B7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5C56-D4A9-C243-B6D5-2CA1E091CC0C}" type="datetimeFigureOut">
              <a:rPr lang="en-US" smtClean="0"/>
              <a:pPr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676F-8424-DD4F-8370-511115B7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5C56-D4A9-C243-B6D5-2CA1E091CC0C}" type="datetimeFigureOut">
              <a:rPr lang="en-US" smtClean="0"/>
              <a:pPr/>
              <a:t>11/2/17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676F-8424-DD4F-8370-511115B7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4955C56-D4A9-C243-B6D5-2CA1E091CC0C}" type="datetimeFigureOut">
              <a:rPr lang="en-US" smtClean="0"/>
              <a:pPr/>
              <a:t>11/2/17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F3676F-8424-DD4F-8370-511115B780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5C56-D4A9-C243-B6D5-2CA1E091CC0C}" type="datetimeFigureOut">
              <a:rPr lang="en-US" smtClean="0"/>
              <a:pPr/>
              <a:t>11/2/17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9F3676F-8424-DD4F-8370-511115B780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5C56-D4A9-C243-B6D5-2CA1E091CC0C}" type="datetimeFigureOut">
              <a:rPr lang="en-US" smtClean="0"/>
              <a:pPr/>
              <a:t>11/2/17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59F3676F-8424-DD4F-8370-511115B7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5C56-D4A9-C243-B6D5-2CA1E091CC0C}" type="datetimeFigureOut">
              <a:rPr lang="en-US" smtClean="0"/>
              <a:pPr/>
              <a:t>11/2/17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676F-8424-DD4F-8370-511115B780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5C56-D4A9-C243-B6D5-2CA1E091CC0C}" type="datetimeFigureOut">
              <a:rPr lang="en-US" smtClean="0"/>
              <a:pPr/>
              <a:t>11/2/17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3676F-8424-DD4F-8370-511115B78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14955C56-D4A9-C243-B6D5-2CA1E091CC0C}" type="datetimeFigureOut">
              <a:rPr lang="en-US" smtClean="0"/>
              <a:pPr/>
              <a:t>11/2/17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F3676F-8424-DD4F-8370-511115B780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4955C56-D4A9-C243-B6D5-2CA1E091CC0C}" type="datetimeFigureOut">
              <a:rPr lang="en-US" smtClean="0"/>
              <a:pPr/>
              <a:t>11/2/17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F3676F-8424-DD4F-8370-511115B780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14955C56-D4A9-C243-B6D5-2CA1E091CC0C}" type="datetimeFigureOut">
              <a:rPr lang="en-US" smtClean="0"/>
              <a:pPr/>
              <a:t>11/2/17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59F3676F-8424-DD4F-8370-511115B780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381001"/>
            <a:ext cx="5544234" cy="192999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/>
                <a:cs typeface="Book Antiqua"/>
              </a:rPr>
              <a:t>Food Web Basics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70185"/>
            <a:ext cx="5305912" cy="3987816"/>
          </a:xfrm>
        </p:spPr>
        <p:txBody>
          <a:bodyPr>
            <a:normAutofit/>
          </a:bodyPr>
          <a:lstStyle/>
          <a:p>
            <a:pPr lvl="1" algn="l">
              <a:lnSpc>
                <a:spcPct val="80000"/>
              </a:lnSpc>
              <a:buFont typeface="Arial"/>
              <a:buChar char="•"/>
              <a:defRPr/>
            </a:pP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/>
                <a:cs typeface="Book Antiqua"/>
              </a:rPr>
              <a:t>Sunlight</a:t>
            </a:r>
            <a:r>
              <a:rPr lang="en-US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/>
                <a:cs typeface="Book Antiqua"/>
              </a:rPr>
              <a:t> is the main source of energy for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/>
                <a:cs typeface="Book Antiqua"/>
              </a:rPr>
              <a:t>MOST</a:t>
            </a:r>
            <a:r>
              <a:rPr lang="en-US" sz="3600" b="1" u="sng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/>
                <a:cs typeface="Book Antiqua"/>
              </a:rPr>
              <a:t>life on earth.</a:t>
            </a:r>
            <a:endParaRPr lang="en-US" sz="3600" b="1" dirty="0" smtClean="0">
              <a:solidFill>
                <a:srgbClr val="99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Book Antiqua"/>
              <a:cs typeface="Book Antiqua"/>
            </a:endParaRPr>
          </a:p>
          <a:p>
            <a:pPr lvl="1" algn="l">
              <a:lnSpc>
                <a:spcPct val="80000"/>
              </a:lnSpc>
              <a:buFont typeface="Arial"/>
              <a:buChar char="•"/>
              <a:defRPr/>
            </a:pPr>
            <a:r>
              <a:rPr lang="en-US" sz="36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/>
                <a:cs typeface="Book Antiqua"/>
              </a:rPr>
              <a:t>Autotrophs</a:t>
            </a:r>
            <a:r>
              <a:rPr lang="en-US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Book Antiqua"/>
                <a:cs typeface="Book Antiqua"/>
              </a:rPr>
              <a:t> / Producers</a:t>
            </a:r>
            <a:r>
              <a:rPr lang="en-US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/>
                <a:cs typeface="Book Antiqua"/>
              </a:rPr>
              <a:t> -make food</a:t>
            </a:r>
          </a:p>
          <a:p>
            <a:pPr lvl="1" algn="l">
              <a:lnSpc>
                <a:spcPct val="80000"/>
              </a:lnSpc>
              <a:buFont typeface="Arial"/>
              <a:buChar char="•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Book Antiqua"/>
                <a:cs typeface="Book Antiqua"/>
              </a:rPr>
              <a:t>P</a:t>
            </a:r>
            <a:r>
              <a:rPr lang="en-US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Book Antiqua"/>
                <a:cs typeface="Book Antiqua"/>
              </a:rPr>
              <a:t>lants, algae, bacteria</a:t>
            </a:r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869"/>
            <a:ext cx="3149600" cy="2578100"/>
          </a:xfrm>
          <a:prstGeom prst="rect">
            <a:avLst/>
          </a:prstGeom>
        </p:spPr>
      </p:pic>
      <p:pic>
        <p:nvPicPr>
          <p:cNvPr id="6" name="Picture 5" descr="MPj0438601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055" y="4298531"/>
            <a:ext cx="3855484" cy="255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472063" y="1095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/>
                <a:cs typeface="Arial Black"/>
              </a:rPr>
              <a:t>Consumers /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/>
                <a:cs typeface="Arial Black"/>
              </a:rPr>
              <a:t>Heterotrophs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cs typeface="Arial Black"/>
              </a:rPr>
              <a:t>- </a:t>
            </a:r>
            <a:r>
              <a:rPr lang="en-US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eat </a:t>
            </a: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producers or other </a:t>
            </a:r>
            <a:r>
              <a:rPr lang="en-US" sz="3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consumers</a:t>
            </a:r>
            <a:endParaRPr lang="en-US" sz="36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536"/>
            <a:ext cx="8229600" cy="352767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Detritivores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/scavengers -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Eat dead plant and animal remains</a:t>
            </a:r>
            <a:endParaRPr lang="en-US" b="1" dirty="0" smtClean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r>
              <a:rPr lang="en-US" b="1" dirty="0" smtClean="0">
                <a:solidFill>
                  <a:srgbClr val="A8CDD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Decomposers –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Breaks down plant and animal remains</a:t>
            </a:r>
            <a:endParaRPr lang="en-US" b="1" dirty="0" smtClean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defRPr/>
            </a:pPr>
            <a:r>
              <a:rPr lang="en-US" sz="3500" b="1" dirty="0" smtClean="0">
                <a:solidFill>
                  <a:srgbClr val="A8CDD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Herbivores – </a:t>
            </a:r>
            <a:r>
              <a:rPr lang="en-US" sz="35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Eat Plants</a:t>
            </a:r>
            <a:endParaRPr lang="en-US" sz="3500" b="1" dirty="0" smtClean="0">
              <a:solidFill>
                <a:srgbClr val="0099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defRPr/>
            </a:pPr>
            <a:r>
              <a:rPr lang="en-US" sz="3500" b="1" dirty="0" smtClean="0">
                <a:solidFill>
                  <a:srgbClr val="A8CDD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Omnivores - </a:t>
            </a:r>
            <a:r>
              <a:rPr lang="en-US" sz="35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Eat Plants &amp;</a:t>
            </a:r>
          </a:p>
          <a:p>
            <a:pPr>
              <a:buNone/>
              <a:defRPr/>
            </a:pPr>
            <a:r>
              <a:rPr lang="en-US" sz="35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				 Animals</a:t>
            </a:r>
          </a:p>
          <a:p>
            <a:pPr>
              <a:defRPr/>
            </a:pPr>
            <a:r>
              <a:rPr lang="en-US" sz="3500" b="1" dirty="0" smtClean="0">
                <a:solidFill>
                  <a:srgbClr val="A8CDD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Carnivores – </a:t>
            </a:r>
            <a:r>
              <a:rPr lang="en-US" sz="35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Eat Animals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764" y="2786940"/>
            <a:ext cx="2242246" cy="1658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24207"/>
            <a:ext cx="2023392" cy="1949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392" y="5077686"/>
            <a:ext cx="2527905" cy="1796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297" y="4975182"/>
            <a:ext cx="2171096" cy="18828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393" y="5044132"/>
            <a:ext cx="2421607" cy="1813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57857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Food Chains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393"/>
            <a:ext cx="8229600" cy="3063952"/>
          </a:xfrm>
        </p:spPr>
        <p:txBody>
          <a:bodyPr>
            <a:normAutofit/>
          </a:bodyPr>
          <a:lstStyle/>
          <a:p>
            <a:r>
              <a:rPr lang="en-US" dirty="0" smtClean="0"/>
              <a:t>Animal only passes on ~ 10% of energy it has – 90% is used to maintain life or escapes as heat, waste</a:t>
            </a:r>
          </a:p>
          <a:p>
            <a:r>
              <a:rPr lang="en-US" dirty="0"/>
              <a:t>Rarely contain more than 6 species b/c less energy passed on @ each trophic level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75345"/>
            <a:ext cx="8516366" cy="268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88183"/>
            <a:ext cx="8229600" cy="4843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Arrows indicate direction of energy flow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805" y="769685"/>
            <a:ext cx="4149021" cy="451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537"/>
            <a:ext cx="4443109" cy="1202650"/>
          </a:xfrm>
        </p:spPr>
        <p:txBody>
          <a:bodyPr>
            <a:normAutofit/>
          </a:bodyPr>
          <a:lstStyle/>
          <a:p>
            <a:r>
              <a:rPr lang="en-US" dirty="0" err="1" smtClean="0"/>
              <a:t>Verrrrrrry</a:t>
            </a:r>
            <a:r>
              <a:rPr lang="en-US" dirty="0" smtClean="0"/>
              <a:t> complex in real ecosystem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309" y="195738"/>
            <a:ext cx="4243692" cy="6662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599186"/>
            <a:ext cx="4900309" cy="4249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5C7989-FE40-A748-B5B4-B9E4BA9E5EA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0985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Energy Pyramid </a:t>
            </a:r>
            <a:br>
              <a:rPr lang="en-US" sz="40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</a:br>
            <a:r>
              <a:rPr lang="en-US" sz="40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( also called a food pyramid)</a:t>
            </a:r>
          </a:p>
        </p:txBody>
      </p:sp>
      <p:pic>
        <p:nvPicPr>
          <p:cNvPr id="40964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524000"/>
            <a:ext cx="5486400" cy="4573588"/>
          </a:xfrm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304800" y="1403350"/>
            <a:ext cx="33528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/>
              <a:t>Because only 10</a:t>
            </a:r>
            <a:r>
              <a:rPr lang="en-US" sz="2800" b="1" dirty="0"/>
              <a:t>% of energy at each level is converted into </a:t>
            </a:r>
            <a:r>
              <a:rPr lang="en-US" sz="2800" b="1" dirty="0" smtClean="0"/>
              <a:t>biomass, energy </a:t>
            </a:r>
            <a:r>
              <a:rPr lang="en-US" sz="2800" b="1" dirty="0"/>
              <a:t>available decreases at each </a:t>
            </a:r>
            <a:r>
              <a:rPr lang="en-US" sz="2800" b="1" dirty="0" err="1"/>
              <a:t>trophic</a:t>
            </a:r>
            <a:r>
              <a:rPr lang="en-US" sz="2800" b="1" dirty="0"/>
              <a:t> </a:t>
            </a:r>
            <a:r>
              <a:rPr lang="en-US" sz="2800" b="1" dirty="0" smtClean="0"/>
              <a:t>level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/>
              <a:t> </a:t>
            </a:r>
            <a:r>
              <a:rPr lang="en-US" sz="2800" b="1" dirty="0"/>
              <a:t>each level supports</a:t>
            </a:r>
            <a:r>
              <a:rPr lang="en-US" sz="2800" b="1" dirty="0" smtClean="0"/>
              <a:t> fewer </a:t>
            </a:r>
            <a:r>
              <a:rPr lang="en-US" sz="2800" b="1" dirty="0"/>
              <a:t>individuals</a:t>
            </a:r>
          </a:p>
          <a:p>
            <a:pPr>
              <a:spcBef>
                <a:spcPct val="50000"/>
              </a:spcBef>
            </a:pPr>
            <a:endParaRPr lang="en-US" sz="24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85217A-43B5-4744-8AA6-23524220BA9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u="sng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Biomass Pyramid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04800" y="1403350"/>
            <a:ext cx="87984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dirty="0"/>
              <a:t>Shows actual biomass (dried mass of organisms)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2171700"/>
            <a:ext cx="5946378" cy="461718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E87C0E-F5B4-8E47-9A30-9CA3D641521E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43011" name="Picture 4" descr="pyramid_numb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71600"/>
            <a:ext cx="533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u="sng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Pyramid of Numbers</a:t>
            </a:r>
          </a:p>
        </p:txBody>
      </p:sp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304800" y="1403350"/>
            <a:ext cx="3124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dirty="0"/>
              <a:t>Shows #’</a:t>
            </a:r>
            <a:r>
              <a:rPr lang="en-US" sz="3200" b="1" dirty="0" err="1"/>
              <a:t>s</a:t>
            </a:r>
            <a:r>
              <a:rPr lang="en-US" sz="3200" b="1" dirty="0"/>
              <a:t> of individuals at EACH </a:t>
            </a:r>
            <a:r>
              <a:rPr lang="en-US" sz="3200" b="1" dirty="0" err="1"/>
              <a:t>trophic</a:t>
            </a:r>
            <a:r>
              <a:rPr lang="en-US" sz="3200" b="1" dirty="0"/>
              <a:t> level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946</TotalTime>
  <Words>201</Words>
  <Application>Microsoft Macintosh PowerPoint</Application>
  <PresentationFormat>On-screen Show (4:3)</PresentationFormat>
  <Paragraphs>34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Food Web Basics</vt:lpstr>
      <vt:lpstr>Consumers / Heterotrophs - eat producers or other consumers</vt:lpstr>
      <vt:lpstr>Food Chains</vt:lpstr>
      <vt:lpstr>PowerPoint Presentation</vt:lpstr>
      <vt:lpstr>Food webs</vt:lpstr>
      <vt:lpstr>Energy Pyramid  ( also called a food pyramid)</vt:lpstr>
      <vt:lpstr>Biomass Pyramid</vt:lpstr>
      <vt:lpstr>Pyramid of Numbers</vt:lpstr>
    </vt:vector>
  </TitlesOfParts>
  <Company>Lane Tech H.S.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Web Basics</dc:title>
  <dc:creator>Kelly Heath</dc:creator>
  <cp:lastModifiedBy>Kelly Heath</cp:lastModifiedBy>
  <cp:revision>53</cp:revision>
  <dcterms:created xsi:type="dcterms:W3CDTF">2011-06-06T12:57:52Z</dcterms:created>
  <dcterms:modified xsi:type="dcterms:W3CDTF">2017-11-02T18:14:57Z</dcterms:modified>
</cp:coreProperties>
</file>